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002D62-D577-4A0E-B20A-3784272EC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431CB0-1D3D-423D-A489-7A1CB33AFD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5616F3-6B14-41A5-A3CA-E99FECABA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478925-07DB-4B12-9908-125242374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934B3D-7BD4-421A-A69A-3F694003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101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29415-3665-4B87-85ED-73564EF28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543581-4166-4043-9383-96ECE57E6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F58D60-2E6A-4237-9A1F-94489860F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11B8ED-CE53-4E1D-9B73-666EFDD74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160337-E48B-4B4A-9A79-FA4C746CE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043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F26D63-37DB-4A50-A907-755944C6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B4D594-A8DB-4071-B5C8-DC5E2F527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571320-9247-468B-92E7-A5854E2F7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E05C58-DDD0-4E9B-A45A-406A1AA64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33E1D9-D586-405D-A683-1F8928E7F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827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44BF49-875A-401B-A954-74C7FA67F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34B855-398C-4C6B-9F1E-AA0C77216A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FFEFAB-3F67-4809-919C-CF409EF024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1137E2-2E6E-4600-AABF-0CEFBDAFE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33B931-C769-487B-B050-ADE28D6C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414F49-8C88-454E-A684-A3F15682D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744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376C43-F36C-4D1E-96A4-19342F109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886561-3E52-47F8-8F64-819EE27AD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150EE7-372B-4788-8558-C27A4E62F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5609718-B68B-4C31-B7C7-DB4166994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AF6061C-BFB2-4FC1-B3AC-088D9BEF89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20888DD-BB61-4F8A-A0CF-3F655B70F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BFBDEB2-74FA-4D05-92B0-FB1009025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60A638D-D80F-4F4A-8515-D10FD6BC2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085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894EEF-45B1-483D-9C14-B697E2724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80DBC2C-74D6-41F6-80E6-FA92E3A0D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895938D-B6BA-4D97-B159-33122EAB7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CB1E9A8-BFE3-4BFF-B8B7-8E343C726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474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57F17F0-0AD1-4C71-B2A6-85584C8BC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B17DACF-464D-4EB5-9092-AD477B6B1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031DE74-C934-4BBE-BBDF-849A765A0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485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48D6E1-D509-40A7-8E0A-21977F403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B4D749-FF37-41E0-BCC2-F773AFA93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3BD213-3AAB-4F9B-885B-869F608F98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FCDB46-F029-4FCE-8DAB-65968B7D2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C9E5AA-FA81-4A10-943B-7D8620E79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7522CB-02CF-4A5F-905C-0E80141B4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889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875336-F263-43FE-9C00-6531C3810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DB184DF-F555-482D-BBCA-1F658FB145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5E99697-226D-43E7-B41C-67846BEED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94F0D4-02B1-4E5C-95FE-34ECE6C4D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B5C1D7-40BB-49BB-B171-E2861F7A6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6FFF9F-08E4-42FF-925B-99739CBCC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698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29B402-254B-413F-A981-EEB981AB7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E1928E-C334-4C20-84EF-2695D53C29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99B867-929B-4DF1-9ED2-4B8C3823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92590E-3FC6-4ADB-8C22-B7A8601FF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47EF5D-6F28-45EE-A620-6A22D5642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181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59C72-BE27-434D-BAC0-6AC444671E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831310-510E-4CBB-8BD1-D13F62FB9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F5C351-2EA1-46E5-943C-CF400BA7D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75CD-21A3-4E8E-8E09-3CCAE93C4963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FA1EC7-4A6A-4113-880E-DE48E0193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38FA44-A2BB-449C-A69F-D09FAF569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529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C981FD-99C9-43D8-ACCD-3A6ECEA7A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09119C-47A5-467F-B829-E30BA6A34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07C3B4-8CDB-4685-B0E8-EC8E3A2C64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075CD-21A3-4E8E-8E09-3CCAE93C4963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7DE909-6B1A-4818-88D8-3E51EA7CC0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E1B826-C389-4E8F-9A7E-C74D31B66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C18D0-64C4-44CC-9154-4C39E5504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105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4.gif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microsoft.com/office/2007/relationships/hdphoto" Target="../media/hdphoto2.wdp"/><Relationship Id="rId15" Type="http://schemas.openxmlformats.org/officeDocument/2006/relationships/image" Target="../media/image12.jpe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2" t="151" r="62" b="77243"/>
          <a:stretch/>
        </p:blipFill>
        <p:spPr>
          <a:xfrm>
            <a:off x="0" y="5984387"/>
            <a:ext cx="12192000" cy="873613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0" y="5400115"/>
            <a:ext cx="12192000" cy="1457885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dirty="0">
                <a:latin typeface="Montserrat" panose="00000500000000000000" pitchFamily="2" charset="-52"/>
                <a:cs typeface="Times New Roman" panose="02020603050405020304" pitchFamily="18" charset="0"/>
              </a:rPr>
              <a:t>Дополнительное обучение за счет средств работодателя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9CAB1F-CC5F-4A26-B727-5693D70DAC81}"/>
              </a:ext>
            </a:extLst>
          </p:cNvPr>
          <p:cNvSpPr/>
          <p:nvPr/>
        </p:nvSpPr>
        <p:spPr>
          <a:xfrm>
            <a:off x="101600" y="528165"/>
            <a:ext cx="7375219" cy="369332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BD728F7-BFF5-473A-954F-22797BA24B0D}"/>
              </a:ext>
            </a:extLst>
          </p:cNvPr>
          <p:cNvSpPr/>
          <p:nvPr/>
        </p:nvSpPr>
        <p:spPr>
          <a:xfrm>
            <a:off x="143267" y="575263"/>
            <a:ext cx="1179501" cy="277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1973FF-5388-4068-9E60-B6F35CAC34AE}"/>
              </a:ext>
            </a:extLst>
          </p:cNvPr>
          <p:cNvSpPr txBox="1"/>
          <p:nvPr/>
        </p:nvSpPr>
        <p:spPr>
          <a:xfrm>
            <a:off x="268948" y="-135308"/>
            <a:ext cx="59987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КАРЬЕРНАЯ КАРТА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6EF1CA-49FC-4DCF-987A-EF5202D34773}"/>
              </a:ext>
            </a:extLst>
          </p:cNvPr>
          <p:cNvSpPr txBox="1"/>
          <p:nvPr/>
        </p:nvSpPr>
        <p:spPr>
          <a:xfrm>
            <a:off x="115333" y="509736"/>
            <a:ext cx="1462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DA7849"/>
                </a:solidFill>
                <a:latin typeface="Montserrat" panose="00000500000000000000" pitchFamily="2" charset="-52"/>
              </a:rPr>
              <a:t>09.02.07</a:t>
            </a:r>
            <a:endParaRPr lang="ru-RU" sz="16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DBAE3E-DCE3-4A31-99E0-66B464C3DE41}"/>
              </a:ext>
            </a:extLst>
          </p:cNvPr>
          <p:cNvSpPr txBox="1"/>
          <p:nvPr/>
        </p:nvSpPr>
        <p:spPr>
          <a:xfrm>
            <a:off x="1460363" y="533074"/>
            <a:ext cx="65846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ИНФОРМАЦИОННЫЕ СИСТЕМЫ И ПРОГРАММИРОВАНИЕ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D765-B1AD-4304-A9C2-A5F641B2CE1C}"/>
              </a:ext>
            </a:extLst>
          </p:cNvPr>
          <p:cNvSpPr txBox="1"/>
          <p:nvPr/>
        </p:nvSpPr>
        <p:spPr>
          <a:xfrm>
            <a:off x="145491" y="963728"/>
            <a:ext cx="22999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DA7849"/>
                </a:solidFill>
                <a:latin typeface="Montserrat" panose="00000500000000000000" pitchFamily="2" charset="-52"/>
              </a:rPr>
              <a:t>ЧЕМУ НАУЧИМ: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085472-3BD2-4117-B920-762E41D03737}"/>
              </a:ext>
            </a:extLst>
          </p:cNvPr>
          <p:cNvSpPr txBox="1"/>
          <p:nvPr/>
        </p:nvSpPr>
        <p:spPr>
          <a:xfrm>
            <a:off x="90495" y="1296079"/>
            <a:ext cx="59404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Разрабатывать и проектировать сайты, писать и тестировать программы для  настольных, мобильных платформ, создавать программные процессы;</a:t>
            </a:r>
          </a:p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Разрабатывать и тестировать программы для  промышленного производства.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F54ACDE-3794-4DF0-886D-ECE867329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6800" r="92650">
                        <a14:foregroundMark x1="7600" y1="61550" x2="8700" y2="59050"/>
                        <a14:foregroundMark x1="7900" y1="62000" x2="9500" y2="59650"/>
                        <a14:foregroundMark x1="6850" y1="63750" x2="8850" y2="63100"/>
                        <a14:foregroundMark x1="92650" y1="42300" x2="89700" y2="48850"/>
                        <a14:foregroundMark x1="85750" y1="61700" x2="84650" y2="63900"/>
                        <a14:foregroundMark x1="33900" y1="28200" x2="33900" y2="28200"/>
                        <a14:foregroundMark x1="34700" y1="27550" x2="34700" y2="27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7" t="22487" r="3589" b="23622"/>
          <a:stretch/>
        </p:blipFill>
        <p:spPr bwMode="auto">
          <a:xfrm rot="20455662">
            <a:off x="6963198" y="846539"/>
            <a:ext cx="2029766" cy="11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87C33F-8D73-463A-9E67-A08461726E5A}"/>
              </a:ext>
            </a:extLst>
          </p:cNvPr>
          <p:cNvSpPr txBox="1"/>
          <p:nvPr/>
        </p:nvSpPr>
        <p:spPr>
          <a:xfrm>
            <a:off x="3717023" y="924168"/>
            <a:ext cx="3578170" cy="469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средняя заработная плата по </a:t>
            </a:r>
          </a:p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республике Татарстан </a:t>
            </a:r>
            <a:r>
              <a:rPr lang="ru-RU" sz="1200" b="0" i="0" dirty="0">
                <a:solidFill>
                  <a:srgbClr val="DA7849"/>
                </a:solidFill>
                <a:effectLst/>
                <a:latin typeface="Montserrat" panose="00000500000000000000" pitchFamily="2" charset="-52"/>
              </a:rPr>
              <a:t>103 759 </a:t>
            </a:r>
            <a:r>
              <a:rPr lang="ru-RU" sz="1200" b="0" i="0" dirty="0" err="1">
                <a:solidFill>
                  <a:srgbClr val="DA7849"/>
                </a:solidFill>
                <a:effectLst/>
                <a:latin typeface="Montserrat" panose="00000500000000000000" pitchFamily="2" charset="-52"/>
              </a:rPr>
              <a:t>руб</a:t>
            </a: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 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644E93A-3D09-486B-8C0C-F2DF33F9E4B8}"/>
              </a:ext>
            </a:extLst>
          </p:cNvPr>
          <p:cNvCxnSpPr>
            <a:cxnSpLocks/>
          </p:cNvCxnSpPr>
          <p:nvPr/>
        </p:nvCxnSpPr>
        <p:spPr>
          <a:xfrm>
            <a:off x="6550799" y="1076744"/>
            <a:ext cx="980362" cy="127859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EAD4F5FC-030C-4391-ACA2-85BCB22DEB6E}"/>
              </a:ext>
            </a:extLst>
          </p:cNvPr>
          <p:cNvCxnSpPr>
            <a:cxnSpLocks/>
          </p:cNvCxnSpPr>
          <p:nvPr/>
        </p:nvCxnSpPr>
        <p:spPr>
          <a:xfrm>
            <a:off x="7531161" y="1213677"/>
            <a:ext cx="513208" cy="285714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AEE8679B-EA05-4EF4-94C5-896F6653D174}"/>
              </a:ext>
            </a:extLst>
          </p:cNvPr>
          <p:cNvGrpSpPr/>
          <p:nvPr/>
        </p:nvGrpSpPr>
        <p:grpSpPr>
          <a:xfrm>
            <a:off x="9836997" y="900603"/>
            <a:ext cx="2209512" cy="463289"/>
            <a:chOff x="9823651" y="820087"/>
            <a:chExt cx="2209512" cy="463289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18D0F16F-0372-47D8-B852-AB7A2D3049E5}"/>
                </a:ext>
              </a:extLst>
            </p:cNvPr>
            <p:cNvSpPr/>
            <p:nvPr/>
          </p:nvSpPr>
          <p:spPr>
            <a:xfrm>
              <a:off x="9823651" y="820087"/>
              <a:ext cx="2209512" cy="463289"/>
            </a:xfrm>
            <a:prstGeom prst="roundRect">
              <a:avLst/>
            </a:prstGeom>
            <a:solidFill>
              <a:srgbClr val="002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" panose="00000500000000000000" pitchFamily="2" charset="-52"/>
              </a:endParaRPr>
            </a:p>
          </p:txBody>
        </p:sp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42F2C3E0-EC0F-4804-A779-4131519F7A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3" t="29244" r="10212" b="34275"/>
            <a:stretch/>
          </p:blipFill>
          <p:spPr bwMode="auto">
            <a:xfrm>
              <a:off x="9935701" y="820088"/>
              <a:ext cx="1998983" cy="463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2" name="Picture 8">
            <a:extLst>
              <a:ext uri="{FF2B5EF4-FFF2-40B4-BE49-F238E27FC236}">
                <a16:creationId xmlns:a16="http://schemas.microsoft.com/office/drawing/2014/main" id="{3912DBC8-5D34-43CC-BE81-724D071AAB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9" t="6827" r="5391" b="6924"/>
          <a:stretch/>
        </p:blipFill>
        <p:spPr bwMode="auto">
          <a:xfrm>
            <a:off x="90495" y="5350070"/>
            <a:ext cx="1493258" cy="146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новая линейка НК.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3" name="Прямоугольник: скругленные углы 112">
            <a:extLst>
              <a:ext uri="{FF2B5EF4-FFF2-40B4-BE49-F238E27FC236}">
                <a16:creationId xmlns:a16="http://schemas.microsoft.com/office/drawing/2014/main" id="{03D5E4C8-F872-45A8-A61E-CDA8BB874A0E}"/>
              </a:ext>
            </a:extLst>
          </p:cNvPr>
          <p:cNvSpPr/>
          <p:nvPr/>
        </p:nvSpPr>
        <p:spPr>
          <a:xfrm>
            <a:off x="97785" y="2644162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F9CCFD1-7FD3-4772-8785-091EE73E2905}"/>
              </a:ext>
            </a:extLst>
          </p:cNvPr>
          <p:cNvSpPr txBox="1"/>
          <p:nvPr/>
        </p:nvSpPr>
        <p:spPr>
          <a:xfrm>
            <a:off x="215289" y="2697411"/>
            <a:ext cx="95303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СТУДЕНТ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446D326-4FDE-4C0B-AE3F-2FE4A24707AE}"/>
              </a:ext>
            </a:extLst>
          </p:cNvPr>
          <p:cNvSpPr txBox="1"/>
          <p:nvPr/>
        </p:nvSpPr>
        <p:spPr>
          <a:xfrm>
            <a:off x="334977" y="2951939"/>
            <a:ext cx="7569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15-18лет</a:t>
            </a:r>
          </a:p>
        </p:txBody>
      </p:sp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ED4D2052-3E6C-498B-929E-44E10D0211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242" y="3245040"/>
            <a:ext cx="457200" cy="1038225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F474B874-927B-46C6-AA23-2B287BA692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1809" y="2993456"/>
            <a:ext cx="590550" cy="1038225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02E9C1C3-4125-4C46-9E3E-60DAE388E5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03907" y="3087827"/>
            <a:ext cx="552450" cy="1028700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7ACD2B9E-AC5D-4E98-8C29-A603A885C66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433" y="3036897"/>
            <a:ext cx="438150" cy="1009650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84FBC3DC-F1A7-400E-85ED-712DE883822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84074" y="2912002"/>
            <a:ext cx="466725" cy="1019175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913A594B-569E-481A-95C3-90069DB3848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79249" y="2772449"/>
            <a:ext cx="476250" cy="1019175"/>
          </a:xfrm>
          <a:prstGeom prst="rect">
            <a:avLst/>
          </a:prstGeom>
        </p:spPr>
      </p:pic>
      <p:sp>
        <p:nvSpPr>
          <p:cNvPr id="123" name="Прямоугольник: скругленные углы 122">
            <a:extLst>
              <a:ext uri="{FF2B5EF4-FFF2-40B4-BE49-F238E27FC236}">
                <a16:creationId xmlns:a16="http://schemas.microsoft.com/office/drawing/2014/main" id="{3134E228-AE11-480E-B9A2-D98C9BBCCD89}"/>
              </a:ext>
            </a:extLst>
          </p:cNvPr>
          <p:cNvSpPr/>
          <p:nvPr/>
        </p:nvSpPr>
        <p:spPr>
          <a:xfrm>
            <a:off x="56792" y="4310068"/>
            <a:ext cx="1255276" cy="79736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8" name="Прямоугольник: скругленные углы 127">
            <a:extLst>
              <a:ext uri="{FF2B5EF4-FFF2-40B4-BE49-F238E27FC236}">
                <a16:creationId xmlns:a16="http://schemas.microsoft.com/office/drawing/2014/main" id="{BEBBC4BE-16F6-44E4-BEDC-8FE4B336866D}"/>
              </a:ext>
            </a:extLst>
          </p:cNvPr>
          <p:cNvSpPr/>
          <p:nvPr/>
        </p:nvSpPr>
        <p:spPr>
          <a:xfrm>
            <a:off x="1412875" y="2482811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7AED790-143E-4B24-8010-86E106B85133}"/>
              </a:ext>
            </a:extLst>
          </p:cNvPr>
          <p:cNvSpPr txBox="1"/>
          <p:nvPr/>
        </p:nvSpPr>
        <p:spPr>
          <a:xfrm>
            <a:off x="1417565" y="2537379"/>
            <a:ext cx="122807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ПРОГРАММИСТ</a:t>
            </a:r>
            <a:endParaRPr lang="ru-RU" sz="105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568F2E9-981D-4CCC-8097-353ED77D80C6}"/>
              </a:ext>
            </a:extLst>
          </p:cNvPr>
          <p:cNvSpPr txBox="1"/>
          <p:nvPr/>
        </p:nvSpPr>
        <p:spPr>
          <a:xfrm>
            <a:off x="1650067" y="2790588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19-20лет</a:t>
            </a:r>
          </a:p>
        </p:txBody>
      </p:sp>
      <p:sp>
        <p:nvSpPr>
          <p:cNvPr id="131" name="Прямоугольник: скругленные углы 130">
            <a:extLst>
              <a:ext uri="{FF2B5EF4-FFF2-40B4-BE49-F238E27FC236}">
                <a16:creationId xmlns:a16="http://schemas.microsoft.com/office/drawing/2014/main" id="{8F8BEE74-E6E4-4FC4-8291-7EE4A1D670CF}"/>
              </a:ext>
            </a:extLst>
          </p:cNvPr>
          <p:cNvSpPr/>
          <p:nvPr/>
        </p:nvSpPr>
        <p:spPr>
          <a:xfrm>
            <a:off x="1412873" y="4189720"/>
            <a:ext cx="1377681" cy="99194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2" name="Прямоугольник: скругленные углы 131">
            <a:extLst>
              <a:ext uri="{FF2B5EF4-FFF2-40B4-BE49-F238E27FC236}">
                <a16:creationId xmlns:a16="http://schemas.microsoft.com/office/drawing/2014/main" id="{377796F4-692E-4E0C-813E-74B92592763E}"/>
              </a:ext>
            </a:extLst>
          </p:cNvPr>
          <p:cNvSpPr/>
          <p:nvPr/>
        </p:nvSpPr>
        <p:spPr>
          <a:xfrm>
            <a:off x="3031251" y="2377276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8D465D0-6893-4C5E-898A-ECF81DF5366B}"/>
              </a:ext>
            </a:extLst>
          </p:cNvPr>
          <p:cNvSpPr txBox="1"/>
          <p:nvPr/>
        </p:nvSpPr>
        <p:spPr>
          <a:xfrm>
            <a:off x="3003969" y="2387406"/>
            <a:ext cx="1242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ИНЖЕНЕР - ПРОГРАММИСТ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D82EC3B-3750-4464-BBC4-2D01FDF6DE38}"/>
              </a:ext>
            </a:extLst>
          </p:cNvPr>
          <p:cNvSpPr txBox="1"/>
          <p:nvPr/>
        </p:nvSpPr>
        <p:spPr>
          <a:xfrm>
            <a:off x="3268443" y="2685053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25 лет</a:t>
            </a:r>
          </a:p>
        </p:txBody>
      </p:sp>
      <p:sp>
        <p:nvSpPr>
          <p:cNvPr id="135" name="Прямоугольник: скругленные углы 134">
            <a:extLst>
              <a:ext uri="{FF2B5EF4-FFF2-40B4-BE49-F238E27FC236}">
                <a16:creationId xmlns:a16="http://schemas.microsoft.com/office/drawing/2014/main" id="{EDD3BB37-140B-47BE-8C10-0F20EB544357}"/>
              </a:ext>
            </a:extLst>
          </p:cNvPr>
          <p:cNvSpPr/>
          <p:nvPr/>
        </p:nvSpPr>
        <p:spPr>
          <a:xfrm>
            <a:off x="3031250" y="4084184"/>
            <a:ext cx="1188042" cy="1327731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6" name="Прямоугольник: скругленные углы 135">
            <a:extLst>
              <a:ext uri="{FF2B5EF4-FFF2-40B4-BE49-F238E27FC236}">
                <a16:creationId xmlns:a16="http://schemas.microsoft.com/office/drawing/2014/main" id="{E7425BB0-F5CF-4A94-8B07-AB640819CE3D}"/>
              </a:ext>
            </a:extLst>
          </p:cNvPr>
          <p:cNvSpPr/>
          <p:nvPr/>
        </p:nvSpPr>
        <p:spPr>
          <a:xfrm>
            <a:off x="4376735" y="2323365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78B9B18-5E92-4D69-8D02-CCCA0C6897AE}"/>
              </a:ext>
            </a:extLst>
          </p:cNvPr>
          <p:cNvSpPr txBox="1"/>
          <p:nvPr/>
        </p:nvSpPr>
        <p:spPr>
          <a:xfrm>
            <a:off x="4308543" y="2290831"/>
            <a:ext cx="1324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НАЧАЛЬНИК</a:t>
            </a:r>
          </a:p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ОТДЕЛА</a:t>
            </a:r>
            <a:endParaRPr lang="ru-RU" sz="7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F6BFD0B-933E-4F19-93ED-1EE3C556DFC1}"/>
              </a:ext>
            </a:extLst>
          </p:cNvPr>
          <p:cNvSpPr txBox="1"/>
          <p:nvPr/>
        </p:nvSpPr>
        <p:spPr>
          <a:xfrm>
            <a:off x="4613927" y="2631142"/>
            <a:ext cx="6399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30 лет</a:t>
            </a:r>
          </a:p>
        </p:txBody>
      </p:sp>
      <p:sp>
        <p:nvSpPr>
          <p:cNvPr id="139" name="Прямоугольник: скругленные углы 138">
            <a:extLst>
              <a:ext uri="{FF2B5EF4-FFF2-40B4-BE49-F238E27FC236}">
                <a16:creationId xmlns:a16="http://schemas.microsoft.com/office/drawing/2014/main" id="{13AB8750-9E6F-4F84-8D9E-28F562D93EFB}"/>
              </a:ext>
            </a:extLst>
          </p:cNvPr>
          <p:cNvSpPr/>
          <p:nvPr/>
        </p:nvSpPr>
        <p:spPr>
          <a:xfrm>
            <a:off x="4383098" y="4030273"/>
            <a:ext cx="1181677" cy="124841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0" name="Прямоугольник: скругленные углы 139">
            <a:extLst>
              <a:ext uri="{FF2B5EF4-FFF2-40B4-BE49-F238E27FC236}">
                <a16:creationId xmlns:a16="http://schemas.microsoft.com/office/drawing/2014/main" id="{21ABBD49-E39B-4A7E-BD3E-B826B0906658}"/>
              </a:ext>
            </a:extLst>
          </p:cNvPr>
          <p:cNvSpPr/>
          <p:nvPr/>
        </p:nvSpPr>
        <p:spPr>
          <a:xfrm>
            <a:off x="5737960" y="2214265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06D63A7-756A-4BB3-96DE-D9398C33D47E}"/>
              </a:ext>
            </a:extLst>
          </p:cNvPr>
          <p:cNvSpPr txBox="1"/>
          <p:nvPr/>
        </p:nvSpPr>
        <p:spPr>
          <a:xfrm>
            <a:off x="5735053" y="2178305"/>
            <a:ext cx="1177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ЗАМЕСТИТЕЛЬ</a:t>
            </a:r>
          </a:p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ДИРЕКТОРА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6C66FB78-98DE-4C1E-B338-B6B7CA5B6973}"/>
              </a:ext>
            </a:extLst>
          </p:cNvPr>
          <p:cNvSpPr txBox="1"/>
          <p:nvPr/>
        </p:nvSpPr>
        <p:spPr>
          <a:xfrm>
            <a:off x="5975152" y="2522042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35 лет</a:t>
            </a:r>
          </a:p>
        </p:txBody>
      </p:sp>
      <p:sp>
        <p:nvSpPr>
          <p:cNvPr id="143" name="Прямоугольник: скругленные углы 142">
            <a:extLst>
              <a:ext uri="{FF2B5EF4-FFF2-40B4-BE49-F238E27FC236}">
                <a16:creationId xmlns:a16="http://schemas.microsoft.com/office/drawing/2014/main" id="{EB1B5F4E-4C44-4A0A-B202-F399030DD566}"/>
              </a:ext>
            </a:extLst>
          </p:cNvPr>
          <p:cNvSpPr/>
          <p:nvPr/>
        </p:nvSpPr>
        <p:spPr>
          <a:xfrm>
            <a:off x="5737959" y="3921174"/>
            <a:ext cx="1188042" cy="1289978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4" name="Прямоугольник: скругленные углы 143">
            <a:extLst>
              <a:ext uri="{FF2B5EF4-FFF2-40B4-BE49-F238E27FC236}">
                <a16:creationId xmlns:a16="http://schemas.microsoft.com/office/drawing/2014/main" id="{8A74831A-FF48-411E-8FF5-9B4C3124309B}"/>
              </a:ext>
            </a:extLst>
          </p:cNvPr>
          <p:cNvSpPr/>
          <p:nvPr/>
        </p:nvSpPr>
        <p:spPr>
          <a:xfrm>
            <a:off x="7123357" y="2067341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DFDDF2A-9D9D-4ED2-A3BE-9ACD6D19DF04}"/>
              </a:ext>
            </a:extLst>
          </p:cNvPr>
          <p:cNvSpPr txBox="1"/>
          <p:nvPr/>
        </p:nvSpPr>
        <p:spPr>
          <a:xfrm>
            <a:off x="7123354" y="2120590"/>
            <a:ext cx="11880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rgbClr val="DA7849"/>
                </a:solidFill>
                <a:latin typeface="Montserrat" panose="00000500000000000000" pitchFamily="2" charset="-52"/>
              </a:rPr>
              <a:t>ДИРЕКТОР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7CE6DDB-42A1-435D-883D-220465010614}"/>
              </a:ext>
            </a:extLst>
          </p:cNvPr>
          <p:cNvSpPr txBox="1"/>
          <p:nvPr/>
        </p:nvSpPr>
        <p:spPr>
          <a:xfrm>
            <a:off x="7360549" y="2375118"/>
            <a:ext cx="633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39 лет</a:t>
            </a:r>
          </a:p>
        </p:txBody>
      </p:sp>
      <p:sp>
        <p:nvSpPr>
          <p:cNvPr id="147" name="Прямоугольник: скругленные углы 146">
            <a:extLst>
              <a:ext uri="{FF2B5EF4-FFF2-40B4-BE49-F238E27FC236}">
                <a16:creationId xmlns:a16="http://schemas.microsoft.com/office/drawing/2014/main" id="{DAD08407-04C7-4153-A716-6BA87ACA1512}"/>
              </a:ext>
            </a:extLst>
          </p:cNvPr>
          <p:cNvSpPr/>
          <p:nvPr/>
        </p:nvSpPr>
        <p:spPr>
          <a:xfrm>
            <a:off x="7123355" y="3774249"/>
            <a:ext cx="1311069" cy="138927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83ABBAD-29BA-4C1A-92C7-7CBCA439C62A}"/>
              </a:ext>
            </a:extLst>
          </p:cNvPr>
          <p:cNvSpPr txBox="1"/>
          <p:nvPr/>
        </p:nvSpPr>
        <p:spPr>
          <a:xfrm>
            <a:off x="84133" y="4342323"/>
            <a:ext cx="125527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Квалификация 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Программист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5 000 ₽ – 15 000 ₽ 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520E9D2-12F3-4DDE-93E3-0D3A66D9E733}"/>
              </a:ext>
            </a:extLst>
          </p:cNvPr>
          <p:cNvSpPr txBox="1"/>
          <p:nvPr/>
        </p:nvSpPr>
        <p:spPr>
          <a:xfrm>
            <a:off x="2982760" y="4121719"/>
            <a:ext cx="139397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 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Настраивать программное обеспечение Проектировать и разрабатывать приложения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 50 000 ₽ – 80 000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F74624F-2F17-4CAD-9079-59ADF47C3A25}"/>
              </a:ext>
            </a:extLst>
          </p:cNvPr>
          <p:cNvSpPr txBox="1"/>
          <p:nvPr/>
        </p:nvSpPr>
        <p:spPr>
          <a:xfrm flipH="1">
            <a:off x="4358541" y="4179593"/>
            <a:ext cx="13974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. Организаторские способности Профессионально -личностные качества 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80 000 ₽ – 100 000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74BA4CD-E06E-4EE6-AD8E-43F6AF914481}"/>
              </a:ext>
            </a:extLst>
          </p:cNvPr>
          <p:cNvSpPr txBox="1"/>
          <p:nvPr/>
        </p:nvSpPr>
        <p:spPr>
          <a:xfrm>
            <a:off x="5711392" y="3924475"/>
            <a:ext cx="134172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Опыт работы на 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нижестоящей должности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не менее 3 лет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100 000 ₽ – 120 000 ₽ </a:t>
            </a:r>
          </a:p>
          <a:p>
            <a:endParaRPr lang="ru-RU" sz="8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BFA2454-F48F-490A-A6A6-160BD177339A}"/>
              </a:ext>
            </a:extLst>
          </p:cNvPr>
          <p:cNvSpPr txBox="1"/>
          <p:nvPr/>
        </p:nvSpPr>
        <p:spPr>
          <a:xfrm>
            <a:off x="7113820" y="3762084"/>
            <a:ext cx="14932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Опыт работы на нижестоящей должности не менее 3 лет </a:t>
            </a:r>
            <a:b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</a:b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Повышение эффективности работы организации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120 000 ₽ – 180 000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CC1EB7E-F21C-49FD-90E7-32C79D6420F9}"/>
              </a:ext>
            </a:extLst>
          </p:cNvPr>
          <p:cNvSpPr txBox="1"/>
          <p:nvPr/>
        </p:nvSpPr>
        <p:spPr>
          <a:xfrm>
            <a:off x="1414967" y="4191905"/>
            <a:ext cx="16111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Среднее профессиональное образование. 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Аналитический склад ума. Умение принимать нестандартные решения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15 000 ₽ – 50 000 ₽ </a:t>
            </a:r>
          </a:p>
          <a:p>
            <a:pPr algn="ctr"/>
            <a:endParaRPr lang="ru-RU" sz="9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637E7134-A5CA-49EB-9935-C2F52188C8D4}"/>
              </a:ext>
            </a:extLst>
          </p:cNvPr>
          <p:cNvGrpSpPr/>
          <p:nvPr/>
        </p:nvGrpSpPr>
        <p:grpSpPr>
          <a:xfrm>
            <a:off x="8311396" y="10481"/>
            <a:ext cx="3786430" cy="725810"/>
            <a:chOff x="7765121" y="2972"/>
            <a:chExt cx="4279234" cy="1235572"/>
          </a:xfrm>
        </p:grpSpPr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042D830B-2B51-48C1-81DF-CD7F3EDB25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0" t="21532" r="19790" b="19044"/>
            <a:stretch/>
          </p:blipFill>
          <p:spPr>
            <a:xfrm>
              <a:off x="8795244" y="47718"/>
              <a:ext cx="1037841" cy="1190826"/>
            </a:xfrm>
            <a:prstGeom prst="rect">
              <a:avLst/>
            </a:prstGeom>
          </p:spPr>
        </p:pic>
        <p:pic>
          <p:nvPicPr>
            <p:cNvPr id="75" name="Picture 2">
              <a:extLst>
                <a:ext uri="{FF2B5EF4-FFF2-40B4-BE49-F238E27FC236}">
                  <a16:creationId xmlns:a16="http://schemas.microsoft.com/office/drawing/2014/main" id="{C5A7C1D0-3A04-4E69-99FC-847A8D11DB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7770" y="2972"/>
              <a:ext cx="1096585" cy="1109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Рисунок 75">
              <a:extLst>
                <a:ext uri="{FF2B5EF4-FFF2-40B4-BE49-F238E27FC236}">
                  <a16:creationId xmlns:a16="http://schemas.microsoft.com/office/drawing/2014/main" id="{82D4B059-7F74-4AE2-B4C2-CE3C36BEB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765121" y="11586"/>
              <a:ext cx="874620" cy="1171082"/>
            </a:xfrm>
            <a:prstGeom prst="rect">
              <a:avLst/>
            </a:prstGeom>
          </p:spPr>
        </p:pic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D659C36-003D-4612-8476-C7A9DC5FAFD6}"/>
              </a:ext>
            </a:extLst>
          </p:cNvPr>
          <p:cNvSpPr/>
          <p:nvPr/>
        </p:nvSpPr>
        <p:spPr>
          <a:xfrm>
            <a:off x="2508819" y="5411915"/>
            <a:ext cx="6869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от опорного </a:t>
            </a:r>
            <a:r>
              <a:rPr lang="ru-RU" sz="16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работодателя</a:t>
            </a:r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ООО «НМЗ»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FC38331-4F86-4EAE-92BA-257032A819E1}"/>
              </a:ext>
            </a:extLst>
          </p:cNvPr>
          <p:cNvSpPr/>
          <p:nvPr/>
        </p:nvSpPr>
        <p:spPr>
          <a:xfrm>
            <a:off x="1565521" y="5779914"/>
            <a:ext cx="231108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Стабильная З/П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3E0879-DBBC-4B62-B9EE-FB86B41FEA72}"/>
              </a:ext>
            </a:extLst>
          </p:cNvPr>
          <p:cNvSpPr/>
          <p:nvPr/>
        </p:nvSpPr>
        <p:spPr>
          <a:xfrm>
            <a:off x="1565521" y="6071718"/>
            <a:ext cx="432526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Расширенный социальный пакет в соответствие с Коллективным договором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16A9A40-A5E2-40AB-8C9A-8207B5C1B554}"/>
              </a:ext>
            </a:extLst>
          </p:cNvPr>
          <p:cNvSpPr/>
          <p:nvPr/>
        </p:nvSpPr>
        <p:spPr>
          <a:xfrm>
            <a:off x="5958293" y="5842900"/>
            <a:ext cx="560762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Дополнительное обучение за счет средств работодателя 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4D11702-9042-4641-A0F8-A739FC8EE11C}"/>
              </a:ext>
            </a:extLst>
          </p:cNvPr>
          <p:cNvSpPr/>
          <p:nvPr/>
        </p:nvSpPr>
        <p:spPr>
          <a:xfrm>
            <a:off x="5997072" y="6112506"/>
            <a:ext cx="508825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Материальное стимулирование в период обучения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92D474B-890A-40FA-8602-E97D36199D18}"/>
              </a:ext>
            </a:extLst>
          </p:cNvPr>
          <p:cNvSpPr/>
          <p:nvPr/>
        </p:nvSpPr>
        <p:spPr>
          <a:xfrm>
            <a:off x="1583753" y="6543237"/>
            <a:ext cx="319029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Корпоративные мероприятия </a:t>
            </a: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87A34A6A-77E1-46C9-8388-0475836E8856}"/>
              </a:ext>
            </a:extLst>
          </p:cNvPr>
          <p:cNvSpPr/>
          <p:nvPr/>
        </p:nvSpPr>
        <p:spPr>
          <a:xfrm>
            <a:off x="5997071" y="6386315"/>
            <a:ext cx="461117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Льготные путевки для сотрудников/детей сотрудников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2C2FCE8-5BBB-48B9-A091-B6FDBC09C3AA}"/>
              </a:ext>
            </a:extLst>
          </p:cNvPr>
          <p:cNvSpPr/>
          <p:nvPr/>
        </p:nvSpPr>
        <p:spPr>
          <a:xfrm>
            <a:off x="8442893" y="2024316"/>
            <a:ext cx="37930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в развитии карьеры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F54E9F0-5AE4-424D-905B-F2BB65D12010}"/>
              </a:ext>
            </a:extLst>
          </p:cNvPr>
          <p:cNvSpPr/>
          <p:nvPr/>
        </p:nvSpPr>
        <p:spPr>
          <a:xfrm>
            <a:off x="8467162" y="2369300"/>
            <a:ext cx="378818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Разнообразная студенческая жизнь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A67B399-250A-438B-B8B8-EC18E0E16B0D}"/>
              </a:ext>
            </a:extLst>
          </p:cNvPr>
          <p:cNvSpPr/>
          <p:nvPr/>
        </p:nvSpPr>
        <p:spPr>
          <a:xfrm>
            <a:off x="8448868" y="2678311"/>
            <a:ext cx="350053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чемпионатном движении «Профессионалы»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15C0462-D31C-494F-AE0B-C638EAFF3814}"/>
              </a:ext>
            </a:extLst>
          </p:cNvPr>
          <p:cNvSpPr/>
          <p:nvPr/>
        </p:nvSpPr>
        <p:spPr>
          <a:xfrm>
            <a:off x="8445314" y="3180989"/>
            <a:ext cx="374668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Прохождение оплачиваемых производственных практик в ООО «НМЗ»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1DBE90A-04BD-48D8-A95B-036AA69DFF27}"/>
              </a:ext>
            </a:extLst>
          </p:cNvPr>
          <p:cNvSpPr/>
          <p:nvPr/>
        </p:nvSpPr>
        <p:spPr>
          <a:xfrm>
            <a:off x="8435845" y="3760143"/>
            <a:ext cx="368591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Заключение договора на целевое обучение с ООО «НМЗ» и предприятиями-партнерами кластера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73C8EA0-1B9A-474B-AF00-B164A8531B08}"/>
              </a:ext>
            </a:extLst>
          </p:cNvPr>
          <p:cNvSpPr/>
          <p:nvPr/>
        </p:nvSpPr>
        <p:spPr>
          <a:xfrm>
            <a:off x="8438032" y="4591677"/>
            <a:ext cx="378818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корпоративных конкурсах профессионального мастерства ООО «НМЗ» и предприятий-партнеров кластера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53EA2E7-4E13-4E19-B22F-FDA8732E3F23}"/>
              </a:ext>
            </a:extLst>
          </p:cNvPr>
          <p:cNvSpPr txBox="1"/>
          <p:nvPr/>
        </p:nvSpPr>
        <p:spPr>
          <a:xfrm>
            <a:off x="10730199" y="6109460"/>
            <a:ext cx="15005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ТЫ В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ХОРОШЕЙ 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КОМПАНИИ!</a:t>
            </a:r>
          </a:p>
        </p:txBody>
      </p:sp>
      <p:sp>
        <p:nvSpPr>
          <p:cNvPr id="81" name="Прямоугольник: скругленные углы 80">
            <a:extLst>
              <a:ext uri="{FF2B5EF4-FFF2-40B4-BE49-F238E27FC236}">
                <a16:creationId xmlns:a16="http://schemas.microsoft.com/office/drawing/2014/main" id="{0BDCB713-9C7D-420A-849C-1C754AE2921B}"/>
              </a:ext>
            </a:extLst>
          </p:cNvPr>
          <p:cNvSpPr/>
          <p:nvPr/>
        </p:nvSpPr>
        <p:spPr>
          <a:xfrm>
            <a:off x="924638" y="3294296"/>
            <a:ext cx="873214" cy="616020"/>
          </a:xfrm>
          <a:prstGeom prst="roundRect">
            <a:avLst>
              <a:gd name="adj" fmla="val 22350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618D83F-EA6D-40F9-8047-6265F69B06AF}"/>
              </a:ext>
            </a:extLst>
          </p:cNvPr>
          <p:cNvSpPr txBox="1"/>
          <p:nvPr/>
        </p:nvSpPr>
        <p:spPr>
          <a:xfrm>
            <a:off x="763321" y="3296743"/>
            <a:ext cx="122807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Служба в </a:t>
            </a:r>
            <a:r>
              <a:rPr lang="ru-RU" sz="1050" dirty="0">
                <a:solidFill>
                  <a:srgbClr val="DA7849"/>
                </a:solidFill>
                <a:latin typeface="Montserrat" panose="00000500000000000000" pitchFamily="2" charset="-52"/>
              </a:rPr>
              <a:t>армии</a:t>
            </a:r>
            <a:endParaRPr lang="ru-RU" sz="1100" dirty="0">
              <a:solidFill>
                <a:srgbClr val="DA7849"/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1-год</a:t>
            </a:r>
            <a:endParaRPr lang="ru-RU" sz="14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50305508-D946-4405-B003-F388169A626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78803" y="-13488"/>
            <a:ext cx="690152" cy="690152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ABB180DD-FE3C-476E-BD14-E260E7F8673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845025" y="809531"/>
            <a:ext cx="835952" cy="701060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7AB0FC68-9D38-40A2-8D28-E65D5F1E2DFD}"/>
              </a:ext>
            </a:extLst>
          </p:cNvPr>
          <p:cNvSpPr txBox="1"/>
          <p:nvPr/>
        </p:nvSpPr>
        <p:spPr>
          <a:xfrm>
            <a:off x="315005" y="5140192"/>
            <a:ext cx="95303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DA7849"/>
                </a:solidFill>
                <a:latin typeface="Montserrat" panose="00000500000000000000" pitchFamily="2" charset="-52"/>
              </a:rPr>
              <a:t>Контакты</a:t>
            </a:r>
            <a:endParaRPr lang="ru-RU" sz="1200" b="1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464011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302</Words>
  <Application>Microsoft Office PowerPoint</Application>
  <PresentationFormat>Широкоэкранный</PresentationFormat>
  <Paragraphs>59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Тамара Шигалёва</dc:creator>
  <cp:lastModifiedBy>Тамара Шигалёва</cp:lastModifiedBy>
  <cp:revision>1</cp:revision>
  <dcterms:created xsi:type="dcterms:W3CDTF">2024-03-19T13:41:57Z</dcterms:created>
  <dcterms:modified xsi:type="dcterms:W3CDTF">2024-03-19T13:45:35Z</dcterms:modified>
</cp:coreProperties>
</file>